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8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263" r:id="rId12"/>
  </p:sldIdLst>
  <p:sldSz cx="9144000" cy="6858000" type="screen4x3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15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8C"/>
    <a:srgbClr val="62C5DC"/>
    <a:srgbClr val="DE7F7E"/>
    <a:srgbClr val="7BA9CA"/>
    <a:srgbClr val="F2F2F2"/>
    <a:srgbClr val="508EFF"/>
    <a:srgbClr val="BB9F7A"/>
    <a:srgbClr val="649788"/>
    <a:srgbClr val="1F4E79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-1140" y="-144"/>
      </p:cViewPr>
      <p:guideLst>
        <p:guide orient="horz" pos="1315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5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99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+mn-ea"/>
              </a:rPr>
              <a:t>选择题目的标准要依据课程标准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+mn-ea"/>
              </a:rPr>
              <a:t>要贴近学生生活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+mn-ea"/>
              </a:rPr>
              <a:t>要解决实际问题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7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9BCAF648-C11D-464B-9F61-EF8C7BAC3DD0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9E34-AC59-45A9-9ED1-B0E8DF802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2C5D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82446" y="202631"/>
            <a:ext cx="68756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dirty="0" smtClean="0">
                <a:solidFill>
                  <a:srgbClr val="7BA9CA"/>
                </a:solidFill>
                <a:effectLst/>
                <a:cs typeface="+mn-ea"/>
                <a:sym typeface="+mn-lt"/>
              </a:rPr>
              <a:t>2 </a:t>
            </a:r>
            <a:r>
              <a:rPr lang="zh-CN" altLang="en-US" sz="4000" b="1" dirty="0" smtClean="0">
                <a:solidFill>
                  <a:srgbClr val="7BA9CA"/>
                </a:solidFill>
                <a:effectLst/>
                <a:cs typeface="+mn-ea"/>
                <a:sym typeface="+mn-lt"/>
              </a:rPr>
              <a:t>信息系统的常见类型与功能</a:t>
            </a:r>
            <a:endParaRPr lang="zh-CN" altLang="en-US" sz="4000" b="1" dirty="0">
              <a:solidFill>
                <a:srgbClr val="7BA9CA"/>
              </a:solidFill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jpeg"/><Relationship Id="rId10" Type="http://schemas.openxmlformats.org/officeDocument/2006/relationships/image" Target="../media/image17.tiff"/><Relationship Id="rId4" Type="http://schemas.openxmlformats.org/officeDocument/2006/relationships/image" Target="../media/image11.jpeg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" y="6138790"/>
            <a:ext cx="2434233" cy="329575"/>
          </a:xfrm>
          <a:prstGeom prst="rect">
            <a:avLst/>
          </a:prstGeom>
        </p:spPr>
      </p:pic>
      <p:pic>
        <p:nvPicPr>
          <p:cNvPr id="5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3165" y="2438808"/>
            <a:ext cx="768473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站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在普通用用户的角度，从学校管理与学习、公共服务、个人社交三个方面角度了解了常见类型。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3164" y="3840841"/>
            <a:ext cx="768473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对于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我们生活周围能用到的信息系统功能有所了解。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对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信息系统种类繁多、功能丰富。要达到同一种功能，可有多个信息系统可选。而同一个信息系统也可以获得多种功能服务。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</a:t>
            </a:r>
            <a:r>
              <a:rPr lang="zh-CN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感受</a:t>
            </a:r>
            <a:r>
              <a: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信息系统的多样性。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</a:t>
            </a:r>
            <a:r>
              <a:rPr lang="zh-CN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体验</a:t>
            </a:r>
            <a:r>
              <a: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常见的信息系统，感受信息系统给学习、工作和生活带来的便利</a:t>
            </a:r>
            <a:r>
              <a:rPr lang="zh-CN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zh-CN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3586" y="1156142"/>
            <a:ext cx="7276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23" name="等腰三角形 8"/>
          <p:cNvSpPr/>
          <p:nvPr/>
        </p:nvSpPr>
        <p:spPr>
          <a:xfrm rot="5400000">
            <a:off x="625510" y="2197493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3164" y="1982974"/>
            <a:ext cx="6993227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66E8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信息系统的常见类型</a:t>
            </a:r>
          </a:p>
        </p:txBody>
      </p:sp>
      <p:sp>
        <p:nvSpPr>
          <p:cNvPr id="25" name="等腰三角形 8"/>
          <p:cNvSpPr/>
          <p:nvPr/>
        </p:nvSpPr>
        <p:spPr>
          <a:xfrm rot="5400000">
            <a:off x="625510" y="357349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3164" y="3358978"/>
            <a:ext cx="6993227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66E8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信息系统的功能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625510" y="136513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  <a:latin typeface="+mn-lt"/>
                <a:ea typeface="+mn-ea"/>
                <a:cs typeface="+mn-ea"/>
                <a:sym typeface="+mn-lt"/>
              </a:rPr>
              <a:t>Thanks  for  watching</a:t>
            </a:r>
            <a:endParaRPr lang="zh-CN" altLang="en-US" sz="2000" dirty="0"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04826" y="3060769"/>
            <a:ext cx="8191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信息系统</a:t>
            </a:r>
            <a:r>
              <a:rPr lang="zh-CN" altLang="en-US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的常见类型与功能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212072" y="2016762"/>
            <a:ext cx="3851195" cy="3579997"/>
          </a:xfrm>
          <a:prstGeom prst="rect">
            <a:avLst/>
          </a:prstGeom>
          <a:solidFill>
            <a:srgbClr val="466E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4366" y="2079826"/>
            <a:ext cx="3786605" cy="3465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　　随着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人们生活水平的不断提高，出去旅行日益受到大家的青睐。</a:t>
            </a:r>
            <a:endParaRPr lang="en-US" altLang="zh-CN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　　三、五天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的小长假，到处人山人海，很多人反而喜欢待在家里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　　而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近年来，城市郊区游逐渐成为市民的热点。</a:t>
            </a:r>
            <a:endParaRPr lang="en-US" altLang="zh-CN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　　如果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是你，跟几个朋友组织一次京郊两日游。你会如何安排这个出行呢</a:t>
            </a:r>
            <a:r>
              <a:rPr lang="zh-CN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？ </a:t>
            </a:r>
            <a:endParaRPr lang="zh-CN" altLang="en-US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21" y="1169456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情境引入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625510" y="135624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2" name="图片 1" descr="IMG_20170716_1523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15" y="1837690"/>
            <a:ext cx="3116580" cy="2337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 descr="IMG_20181001_160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" y="4175125"/>
            <a:ext cx="3124835" cy="2343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87370" y="1147992"/>
            <a:ext cx="6272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郊区两日游计划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61435" y="3876857"/>
            <a:ext cx="1667648" cy="4419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郊区两日游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2784" y="1949321"/>
            <a:ext cx="1224725" cy="374571"/>
          </a:xfrm>
          <a:prstGeom prst="roundRect">
            <a:avLst/>
          </a:prstGeom>
          <a:solidFill>
            <a:srgbClr val="DE7F7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天气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8562" y="3915618"/>
            <a:ext cx="1223267" cy="374571"/>
          </a:xfrm>
          <a:prstGeom prst="roundRect">
            <a:avLst/>
          </a:prstGeom>
          <a:solidFill>
            <a:srgbClr val="DE7F7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订门票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2785" y="5858198"/>
            <a:ext cx="1224725" cy="374571"/>
          </a:xfrm>
          <a:prstGeom prst="roundRect">
            <a:avLst/>
          </a:prstGeom>
          <a:solidFill>
            <a:srgbClr val="DE7F7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彼此联系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86893" y="1672619"/>
            <a:ext cx="709802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手机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86893" y="2129320"/>
            <a:ext cx="709802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电视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6227" y="1673788"/>
            <a:ext cx="992122" cy="37367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466E8C"/>
                </a:solidFill>
                <a:latin typeface="楷体" panose="02010609060101010101" charset="-122"/>
                <a:ea typeface="楷体" panose="02010609060101010101" charset="-122"/>
              </a:rPr>
              <a:t>APP</a:t>
            </a:r>
            <a:endParaRPr lang="zh-CN" altLang="en-US" sz="1600" b="1" dirty="0">
              <a:solidFill>
                <a:srgbClr val="466E8C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53738" y="3070702"/>
            <a:ext cx="756064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电话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8810" y="3616325"/>
            <a:ext cx="1370965" cy="397745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计算机上网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6077" y="4705971"/>
            <a:ext cx="1892472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/>
              <a:t>直接到旅游景点买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8175" y="4181475"/>
            <a:ext cx="1371600" cy="373665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手机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APP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226715" y="5431603"/>
            <a:ext cx="789815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微信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6715" y="5880799"/>
            <a:ext cx="769980" cy="373755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QQ</a:t>
            </a:r>
            <a:endParaRPr lang="zh-CN" altLang="en-US" sz="16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56410" y="6329995"/>
            <a:ext cx="740285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电话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84907" y="2812693"/>
            <a:ext cx="988384" cy="374571"/>
          </a:xfrm>
          <a:prstGeom prst="roundRect">
            <a:avLst/>
          </a:prstGeom>
          <a:solidFill>
            <a:srgbClr val="DE7F7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订酒店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685960" y="5029345"/>
            <a:ext cx="876911" cy="374571"/>
          </a:xfrm>
          <a:prstGeom prst="roundRect">
            <a:avLst/>
          </a:prstGeom>
          <a:solidFill>
            <a:srgbClr val="DE7F7E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怎么去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48212" y="4452540"/>
            <a:ext cx="849391" cy="646986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公交地铁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57525" y="5268455"/>
            <a:ext cx="685881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打车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5153" y="5199456"/>
            <a:ext cx="165867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rgbClr val="466E8C"/>
                </a:solidFill>
              </a:defRPr>
            </a:lvl1pPr>
          </a:lstStyle>
          <a:p>
            <a:pPr algn="l"/>
            <a:r>
              <a:rPr lang="zh-CN" altLang="en-US" b="1" dirty="0"/>
              <a:t>路边直接打车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635153" y="5584858"/>
            <a:ext cx="1658677" cy="37366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rgbClr val="466E8C"/>
                </a:solidFill>
              </a:defRPr>
            </a:lvl1pPr>
          </a:lstStyle>
          <a:p>
            <a:pPr algn="l"/>
            <a:r>
              <a:rPr lang="zh-CN" altLang="en-US" b="1" dirty="0">
                <a:ea typeface="宋体" panose="02010600030101010101" pitchFamily="2" charset="-122"/>
              </a:rPr>
              <a:t>网约车</a:t>
            </a:r>
            <a:r>
              <a:rPr lang="en-US" altLang="zh-CN" b="1" dirty="0">
                <a:latin typeface="楷体" panose="02010609060101010101" charset="-122"/>
                <a:ea typeface="楷体" panose="02010609060101010101" charset="-122"/>
              </a:rPr>
              <a:t>APP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741880" y="4655553"/>
            <a:ext cx="1154702" cy="37366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rgbClr val="466E8C"/>
                </a:solidFill>
              </a:defRPr>
            </a:lvl1pPr>
          </a:lstStyle>
          <a:p>
            <a:pPr algn="l"/>
            <a:r>
              <a:rPr lang="zh-CN" altLang="en-US" b="1" dirty="0"/>
              <a:t>电子地图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948212" y="2322644"/>
            <a:ext cx="858704" cy="374571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电话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170" y="2787015"/>
            <a:ext cx="1463040" cy="373665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计算机上网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53885" y="3255010"/>
            <a:ext cx="1457325" cy="373665"/>
          </a:xfrm>
          <a:prstGeom prst="roundRect">
            <a:avLst/>
          </a:prstGeom>
          <a:solidFill>
            <a:srgbClr val="466E8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手机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APP</a:t>
            </a:r>
          </a:p>
        </p:txBody>
      </p:sp>
      <p:sp>
        <p:nvSpPr>
          <p:cNvPr id="45" name="右大括号 44"/>
          <p:cNvSpPr/>
          <p:nvPr/>
        </p:nvSpPr>
        <p:spPr>
          <a:xfrm>
            <a:off x="3506050" y="2190986"/>
            <a:ext cx="159497" cy="3849634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大括号 48"/>
          <p:cNvSpPr/>
          <p:nvPr/>
        </p:nvSpPr>
        <p:spPr>
          <a:xfrm>
            <a:off x="2096556" y="3105110"/>
            <a:ext cx="121521" cy="2009840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大括号 49"/>
          <p:cNvSpPr/>
          <p:nvPr/>
        </p:nvSpPr>
        <p:spPr>
          <a:xfrm>
            <a:off x="2091309" y="1767036"/>
            <a:ext cx="126768" cy="724567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>
            <a:off x="2091309" y="5407486"/>
            <a:ext cx="126768" cy="1297080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大括号 51"/>
          <p:cNvSpPr/>
          <p:nvPr/>
        </p:nvSpPr>
        <p:spPr>
          <a:xfrm flipH="1">
            <a:off x="5545142" y="3007490"/>
            <a:ext cx="125643" cy="2205079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大括号 52"/>
          <p:cNvSpPr/>
          <p:nvPr/>
        </p:nvSpPr>
        <p:spPr>
          <a:xfrm flipH="1">
            <a:off x="6774231" y="2349112"/>
            <a:ext cx="126768" cy="1297080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大括号 53"/>
          <p:cNvSpPr/>
          <p:nvPr/>
        </p:nvSpPr>
        <p:spPr>
          <a:xfrm flipH="1">
            <a:off x="6747955" y="4849460"/>
            <a:ext cx="177251" cy="724567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5400000">
            <a:off x="2585120" y="135116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95" y="3067685"/>
            <a:ext cx="1065530" cy="996315"/>
          </a:xfrm>
          <a:prstGeom prst="ellipse">
            <a:avLst/>
          </a:prstGeom>
        </p:spPr>
      </p:pic>
      <p:pic>
        <p:nvPicPr>
          <p:cNvPr id="16" name="图片占位符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75" y="4807757"/>
            <a:ext cx="1008000" cy="981908"/>
          </a:xfrm>
          <a:prstGeom prst="ellipse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3515097" y="2693634"/>
            <a:ext cx="2141207" cy="214120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67904" y="2998429"/>
            <a:ext cx="1608191" cy="1568943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26"/>
          <p:cNvSpPr txBox="1"/>
          <p:nvPr/>
        </p:nvSpPr>
        <p:spPr>
          <a:xfrm>
            <a:off x="3964743" y="35880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信息系统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 flipV="1">
            <a:off x="3147638" y="2502426"/>
            <a:ext cx="606485" cy="56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1872386" y="2309183"/>
            <a:ext cx="1910756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1321087" y="3294619"/>
            <a:ext cx="2129793" cy="404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890973" y="4024077"/>
            <a:ext cx="2559908" cy="36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418957" y="4269176"/>
            <a:ext cx="1110625" cy="43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783142" y="4724750"/>
            <a:ext cx="246238" cy="35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88906" y="4646838"/>
            <a:ext cx="187189" cy="19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282500" y="2087939"/>
            <a:ext cx="1015241" cy="753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566664" y="2418544"/>
            <a:ext cx="2422840" cy="88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700049" y="3630807"/>
            <a:ext cx="1636034" cy="13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5656305" y="4170343"/>
            <a:ext cx="2222091" cy="73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68405" y="1053206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信息系统</a:t>
            </a:r>
          </a:p>
        </p:txBody>
      </p:sp>
      <p:pic>
        <p:nvPicPr>
          <p:cNvPr id="8" name="图片占位符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76" y="1679161"/>
            <a:ext cx="1095131" cy="1120198"/>
          </a:xfrm>
          <a:prstGeom prst="ellipse">
            <a:avLst/>
          </a:prstGeom>
        </p:spPr>
      </p:pic>
      <p:sp>
        <p:nvSpPr>
          <p:cNvPr id="34" name="等腰三角形 33"/>
          <p:cNvSpPr/>
          <p:nvPr/>
        </p:nvSpPr>
        <p:spPr>
          <a:xfrm rot="5400000">
            <a:off x="625510" y="125845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  <p:pic>
        <p:nvPicPr>
          <p:cNvPr id="2" name="图片 1" descr="2018-02-11_14-19-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290" y="5201920"/>
            <a:ext cx="1467485" cy="100647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 descr="图2-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315" y="4707890"/>
            <a:ext cx="1078230" cy="143764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 descr="2018-02-11_18-20-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30" y="3769995"/>
            <a:ext cx="1097915" cy="143192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结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4165" y="1236345"/>
            <a:ext cx="939165" cy="126619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1-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745" y="2799080"/>
            <a:ext cx="1385570" cy="86233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图1-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2795" y="4621530"/>
            <a:ext cx="1319530" cy="1524000"/>
          </a:xfrm>
          <a:prstGeom prst="ellipse">
            <a:avLst/>
          </a:prstGeom>
        </p:spPr>
      </p:pic>
      <p:pic>
        <p:nvPicPr>
          <p:cNvPr id="14" name="图片占位符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40" y="1844675"/>
            <a:ext cx="1083310" cy="1059815"/>
          </a:xfrm>
          <a:prstGeom prst="ellipse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6580" y="1133475"/>
            <a:ext cx="1921510" cy="1264285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976412" y="1059770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信息系统的分类类型</a:t>
            </a:r>
          </a:p>
        </p:txBody>
      </p:sp>
      <p:sp>
        <p:nvSpPr>
          <p:cNvPr id="18" name="文本框 104"/>
          <p:cNvSpPr txBox="1"/>
          <p:nvPr/>
        </p:nvSpPr>
        <p:spPr>
          <a:xfrm>
            <a:off x="910250" y="2303382"/>
            <a:ext cx="2976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学校管理与学习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公共服务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个人社交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10250" y="1762389"/>
            <a:ext cx="6993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66E8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站在普通用户的角度分类</a:t>
            </a:r>
          </a:p>
        </p:txBody>
      </p:sp>
      <p:sp>
        <p:nvSpPr>
          <p:cNvPr id="21" name="文本框 104"/>
          <p:cNvSpPr txBox="1"/>
          <p:nvPr/>
        </p:nvSpPr>
        <p:spPr>
          <a:xfrm>
            <a:off x="5432852" y="2303382"/>
            <a:ext cx="2976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事物处理系统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管理信息系统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决策支持系统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438707" y="1762389"/>
            <a:ext cx="3461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66E8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对应企业部门的层级的分类</a:t>
            </a:r>
          </a:p>
        </p:txBody>
      </p:sp>
      <p:sp>
        <p:nvSpPr>
          <p:cNvPr id="24" name="文本框 104"/>
          <p:cNvSpPr txBox="1"/>
          <p:nvPr/>
        </p:nvSpPr>
        <p:spPr>
          <a:xfrm>
            <a:off x="914334" y="4800568"/>
            <a:ext cx="2976656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对管理的支持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对知识的支持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对操作运营的支持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10250" y="4201207"/>
            <a:ext cx="5193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66E8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企业信息系统也可以按以下方式分类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625510" y="125845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10137" y="1338916"/>
            <a:ext cx="2552788" cy="165246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21357870-e775-47ef-a5fc-dd3907828324"/>
          <p:cNvGrpSpPr>
            <a:grpSpLocks noChangeAspect="1"/>
          </p:cNvGrpSpPr>
          <p:nvPr/>
        </p:nvGrpSpPr>
        <p:grpSpPr>
          <a:xfrm>
            <a:off x="834225" y="1817948"/>
            <a:ext cx="4687511" cy="4132524"/>
            <a:chOff x="835883" y="1405651"/>
            <a:chExt cx="4953890" cy="4367365"/>
          </a:xfrm>
        </p:grpSpPr>
        <p:sp>
          <p:nvSpPr>
            <p:cNvPr id="7" name="椭圆 6"/>
            <p:cNvSpPr/>
            <p:nvPr/>
          </p:nvSpPr>
          <p:spPr>
            <a:xfrm>
              <a:off x="4798977" y="4782222"/>
              <a:ext cx="990796" cy="99079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98977" y="3047113"/>
              <a:ext cx="990796" cy="99079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98977" y="1405651"/>
              <a:ext cx="990796" cy="990794"/>
            </a:xfrm>
            <a:prstGeom prst="ellipse">
              <a:avLst/>
            </a:prstGeom>
            <a:solidFill>
              <a:srgbClr val="4A9D9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任意多边形: 形状 8"/>
            <p:cNvSpPr/>
            <p:nvPr/>
          </p:nvSpPr>
          <p:spPr bwMode="auto">
            <a:xfrm>
              <a:off x="5027317" y="3275589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35883" y="2312995"/>
              <a:ext cx="2459034" cy="245903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89863" y="2466975"/>
              <a:ext cx="2151074" cy="2151070"/>
              <a:chOff x="989863" y="2466975"/>
              <a:chExt cx="2151074" cy="2151070"/>
            </a:xfrm>
          </p:grpSpPr>
          <p:sp>
            <p:nvSpPr>
              <p:cNvPr id="18" name="圆: 空心 20"/>
              <p:cNvSpPr/>
              <p:nvPr/>
            </p:nvSpPr>
            <p:spPr>
              <a:xfrm>
                <a:off x="989863" y="2466975"/>
                <a:ext cx="2151074" cy="2151070"/>
              </a:xfrm>
              <a:prstGeom prst="donut">
                <a:avLst>
                  <a:gd name="adj" fmla="val 17000"/>
                </a:avLst>
              </a:prstGeom>
              <a:solidFill>
                <a:srgbClr val="DE7F7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9" name="空心弧 18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21117331"/>
                  <a:gd name="adj2" fmla="val 9071983"/>
                  <a:gd name="adj3" fmla="val 17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17895101"/>
                  <a:gd name="adj2" fmla="val 2443215"/>
                  <a:gd name="adj3" fmla="val 17000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3" name="直接连接符 12"/>
            <p:cNvCxnSpPr>
              <a:stCxn id="8" idx="2"/>
              <a:endCxn id="11" idx="6"/>
            </p:cNvCxnSpPr>
            <p:nvPr/>
          </p:nvCxnSpPr>
          <p:spPr>
            <a:xfrm flipH="1">
              <a:off x="3294917" y="3542510"/>
              <a:ext cx="150406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肘形 16"/>
            <p:cNvCxnSpPr>
              <a:stCxn id="9" idx="2"/>
              <a:endCxn id="11" idx="0"/>
            </p:cNvCxnSpPr>
            <p:nvPr/>
          </p:nvCxnSpPr>
          <p:spPr>
            <a:xfrm rot="10800000" flipV="1">
              <a:off x="2065401" y="1901047"/>
              <a:ext cx="2733577" cy="411947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肘形 17"/>
            <p:cNvCxnSpPr>
              <a:stCxn id="7" idx="2"/>
              <a:endCxn id="11" idx="4"/>
            </p:cNvCxnSpPr>
            <p:nvPr/>
          </p:nvCxnSpPr>
          <p:spPr>
            <a:xfrm rot="10800000">
              <a:off x="2065401" y="4772025"/>
              <a:ext cx="2733577" cy="505594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任意多边形: 形状 18"/>
            <p:cNvSpPr/>
            <p:nvPr/>
          </p:nvSpPr>
          <p:spPr bwMode="auto">
            <a:xfrm>
              <a:off x="5027317" y="1634127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任意多边形: 形状 19"/>
            <p:cNvSpPr/>
            <p:nvPr/>
          </p:nvSpPr>
          <p:spPr bwMode="auto">
            <a:xfrm>
              <a:off x="5027317" y="5010698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380323" y="36091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466E8C"/>
                </a:solidFill>
                <a:cs typeface="+mn-ea"/>
                <a:sym typeface="+mn-lt"/>
              </a:rPr>
              <a:t>信息系统</a:t>
            </a:r>
            <a:endParaRPr lang="zh-CN" altLang="en-US" sz="2000" b="1" dirty="0">
              <a:solidFill>
                <a:srgbClr val="466E8C"/>
              </a:solidFill>
              <a:cs typeface="+mn-ea"/>
              <a:sym typeface="+mn-l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2684103" y="1869796"/>
            <a:ext cx="188789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学校管理与学习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28"/>
          <p:cNvSpPr txBox="1"/>
          <p:nvPr/>
        </p:nvSpPr>
        <p:spPr>
          <a:xfrm>
            <a:off x="3344594" y="3407881"/>
            <a:ext cx="122740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公共服务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3440457" y="5057843"/>
            <a:ext cx="112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个人社交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05477" y="3107348"/>
            <a:ext cx="2557448" cy="165246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92476" y="4875780"/>
            <a:ext cx="2570449" cy="165246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38"/>
          <p:cNvSpPr txBox="1"/>
          <p:nvPr/>
        </p:nvSpPr>
        <p:spPr>
          <a:xfrm>
            <a:off x="5645868" y="3948635"/>
            <a:ext cx="276713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校园一卡通：食堂就餐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28" name="文本框 39"/>
          <p:cNvSpPr txBox="1"/>
          <p:nvPr/>
        </p:nvSpPr>
        <p:spPr>
          <a:xfrm>
            <a:off x="5645868" y="3512879"/>
            <a:ext cx="213641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综合素质评价系统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5668110" y="6130787"/>
            <a:ext cx="17102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网络购物系统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0" name="文本框 26"/>
          <p:cNvSpPr txBox="1"/>
          <p:nvPr/>
        </p:nvSpPr>
        <p:spPr>
          <a:xfrm>
            <a:off x="5645868" y="1375420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电影票票务系统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1" name="文本框 26"/>
          <p:cNvSpPr txBox="1"/>
          <p:nvPr/>
        </p:nvSpPr>
        <p:spPr>
          <a:xfrm>
            <a:off x="5645868" y="2186354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医院挂号系统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2" name="文本框 26"/>
          <p:cNvSpPr txBox="1"/>
          <p:nvPr/>
        </p:nvSpPr>
        <p:spPr>
          <a:xfrm>
            <a:off x="5645868" y="2591822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银行存取款系统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3" name="文本框 26"/>
          <p:cNvSpPr txBox="1"/>
          <p:nvPr/>
        </p:nvSpPr>
        <p:spPr>
          <a:xfrm>
            <a:off x="5645868" y="4384391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卫星导航系统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4" name="文本框 26"/>
          <p:cNvSpPr txBox="1"/>
          <p:nvPr/>
        </p:nvSpPr>
        <p:spPr>
          <a:xfrm>
            <a:off x="5668110" y="5718077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网络约车系统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5" name="文本框 26"/>
          <p:cNvSpPr txBox="1"/>
          <p:nvPr/>
        </p:nvSpPr>
        <p:spPr>
          <a:xfrm>
            <a:off x="5668110" y="4892659"/>
            <a:ext cx="685037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QQ</a:t>
            </a:r>
            <a:endParaRPr lang="en-US" altLang="zh-CN" b="1" dirty="0"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36" name="文本框 26"/>
          <p:cNvSpPr txBox="1"/>
          <p:nvPr/>
        </p:nvSpPr>
        <p:spPr>
          <a:xfrm>
            <a:off x="5668110" y="5305368"/>
            <a:ext cx="76383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微信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7" name="文本框 26"/>
          <p:cNvSpPr txBox="1"/>
          <p:nvPr/>
        </p:nvSpPr>
        <p:spPr>
          <a:xfrm>
            <a:off x="5645868" y="1780887"/>
            <a:ext cx="202853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latin typeface="+mn-ea"/>
                <a:cs typeface="+mn-ea"/>
                <a:sym typeface="+mn-lt"/>
              </a:rPr>
              <a:t>博物馆</a:t>
            </a:r>
            <a:r>
              <a:rPr lang="zh-CN" altLang="en-US" b="1" dirty="0" smtClean="0">
                <a:latin typeface="+mn-ea"/>
                <a:cs typeface="+mn-ea"/>
                <a:sym typeface="+mn-lt"/>
              </a:rPr>
              <a:t>票务系统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26"/>
          <p:cNvSpPr txBox="1"/>
          <p:nvPr/>
        </p:nvSpPr>
        <p:spPr>
          <a:xfrm>
            <a:off x="5645868" y="3077123"/>
            <a:ext cx="236646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 smtClean="0">
                <a:latin typeface="+mn-ea"/>
                <a:cs typeface="+mn-ea"/>
                <a:sym typeface="+mn-lt"/>
              </a:rPr>
              <a:t>公共自行车取车系统</a:t>
            </a:r>
            <a:endParaRPr lang="en-US" altLang="zh-CN" b="1" dirty="0">
              <a:latin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9925" y="1046528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信息系统的常见类型</a:t>
            </a:r>
          </a:p>
        </p:txBody>
      </p:sp>
      <p:sp>
        <p:nvSpPr>
          <p:cNvPr id="40" name="等腰三角形 39"/>
          <p:cNvSpPr/>
          <p:nvPr/>
        </p:nvSpPr>
        <p:spPr>
          <a:xfrm rot="5400000">
            <a:off x="625510" y="125845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47100" y="2556810"/>
            <a:ext cx="3658362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　　例如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，同学们都曾填写过的综合素质评价系统，他会提供丰富的自我、他人评价功能，同学们可以从多方面对自己和他人进行评价，通过本系统学生能够更真实认识自己，认识他人，从而提升自己各方面素质。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2556510"/>
            <a:ext cx="4986020" cy="3380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1488" y="1182334"/>
            <a:ext cx="627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信息系统的功能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806100" y="1802178"/>
            <a:ext cx="674329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466E8C"/>
                </a:solidFill>
                <a:cs typeface="+mn-ea"/>
                <a:sym typeface="+mn-lt"/>
              </a:rPr>
              <a:t>各个信息系统，其服务目的和对象不同，功能就有所不同。</a:t>
            </a:r>
            <a:endParaRPr lang="en-US" altLang="zh-CN" sz="2000" b="1" kern="0" dirty="0">
              <a:solidFill>
                <a:srgbClr val="466E8C"/>
              </a:solidFill>
              <a:cs typeface="+mn-ea"/>
              <a:sym typeface="+mn-lt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625510" y="139180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6964" y="2138606"/>
            <a:ext cx="1954082" cy="470571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第一组</a:t>
            </a:r>
          </a:p>
        </p:txBody>
      </p:sp>
      <p:sp>
        <p:nvSpPr>
          <p:cNvPr id="6" name="矩形 5"/>
          <p:cNvSpPr/>
          <p:nvPr/>
        </p:nvSpPr>
        <p:spPr>
          <a:xfrm>
            <a:off x="256965" y="2700189"/>
            <a:ext cx="1954082" cy="1282946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公共自行车系统</a:t>
            </a:r>
            <a:endParaRPr lang="zh-CN" altLang="zh-CN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1594" y="2157488"/>
            <a:ext cx="1954083" cy="470571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第二组</a:t>
            </a:r>
          </a:p>
        </p:txBody>
      </p:sp>
      <p:sp>
        <p:nvSpPr>
          <p:cNvPr id="8" name="矩形 7"/>
          <p:cNvSpPr/>
          <p:nvPr/>
        </p:nvSpPr>
        <p:spPr>
          <a:xfrm>
            <a:off x="2481595" y="2719071"/>
            <a:ext cx="1954083" cy="1264064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kern="0" dirty="0">
                <a:solidFill>
                  <a:schemeClr val="bg1"/>
                </a:solidFill>
                <a:cs typeface="+mn-ea"/>
                <a:sym typeface="+mn-lt"/>
              </a:rPr>
              <a:t>公交乘车</a:t>
            </a:r>
            <a:r>
              <a:rPr lang="zh-CN" altLang="en-US" b="1" kern="0" dirty="0" smtClean="0">
                <a:solidFill>
                  <a:schemeClr val="bg1"/>
                </a:solidFill>
                <a:cs typeface="+mn-ea"/>
                <a:sym typeface="+mn-lt"/>
              </a:rPr>
              <a:t>系统</a:t>
            </a:r>
            <a:endParaRPr lang="zh-CN" altLang="zh-CN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6148" y="2157488"/>
            <a:ext cx="1954083" cy="470571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第三组</a:t>
            </a:r>
          </a:p>
        </p:txBody>
      </p:sp>
      <p:sp>
        <p:nvSpPr>
          <p:cNvPr id="10" name="矩形 9"/>
          <p:cNvSpPr/>
          <p:nvPr/>
        </p:nvSpPr>
        <p:spPr>
          <a:xfrm>
            <a:off x="4706149" y="2719071"/>
            <a:ext cx="1954083" cy="1264064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zh-CN" b="1" kern="0" dirty="0">
                <a:solidFill>
                  <a:schemeClr val="bg1"/>
                </a:solidFill>
                <a:cs typeface="+mn-ea"/>
                <a:sym typeface="+mn-lt"/>
              </a:rPr>
              <a:t>校园管理系统</a:t>
            </a:r>
          </a:p>
        </p:txBody>
      </p:sp>
      <p:sp>
        <p:nvSpPr>
          <p:cNvPr id="11" name="矩形 10"/>
          <p:cNvSpPr/>
          <p:nvPr/>
        </p:nvSpPr>
        <p:spPr>
          <a:xfrm>
            <a:off x="256965" y="4239638"/>
            <a:ext cx="1954082" cy="470571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第五组</a:t>
            </a:r>
          </a:p>
        </p:txBody>
      </p:sp>
      <p:sp>
        <p:nvSpPr>
          <p:cNvPr id="12" name="矩形 11"/>
          <p:cNvSpPr/>
          <p:nvPr/>
        </p:nvSpPr>
        <p:spPr>
          <a:xfrm>
            <a:off x="256965" y="4812986"/>
            <a:ext cx="1954082" cy="1465290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QQ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系统</a:t>
            </a:r>
            <a:endParaRPr lang="zh-CN" altLang="zh-CN" b="1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81595" y="4258520"/>
            <a:ext cx="1954083" cy="470571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第六组</a:t>
            </a:r>
          </a:p>
        </p:txBody>
      </p:sp>
      <p:sp>
        <p:nvSpPr>
          <p:cNvPr id="14" name="矩形 13"/>
          <p:cNvSpPr/>
          <p:nvPr/>
        </p:nvSpPr>
        <p:spPr>
          <a:xfrm>
            <a:off x="2481595" y="4831868"/>
            <a:ext cx="1954083" cy="1446408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电影票票务系统</a:t>
            </a:r>
            <a:endParaRPr lang="zh-CN" altLang="zh-CN" b="1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6149" y="4258520"/>
            <a:ext cx="1954083" cy="470571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第七组</a:t>
            </a:r>
          </a:p>
        </p:txBody>
      </p:sp>
      <p:sp>
        <p:nvSpPr>
          <p:cNvPr id="16" name="矩形 15"/>
          <p:cNvSpPr/>
          <p:nvPr/>
        </p:nvSpPr>
        <p:spPr>
          <a:xfrm>
            <a:off x="4706149" y="4831868"/>
            <a:ext cx="1954083" cy="1446408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电影票票务系统</a:t>
            </a:r>
            <a:endParaRPr lang="zh-CN" altLang="zh-CN" b="1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38396" y="2157487"/>
            <a:ext cx="1954083" cy="470571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第四组</a:t>
            </a:r>
          </a:p>
        </p:txBody>
      </p:sp>
      <p:sp>
        <p:nvSpPr>
          <p:cNvPr id="18" name="矩形 17"/>
          <p:cNvSpPr/>
          <p:nvPr/>
        </p:nvSpPr>
        <p:spPr>
          <a:xfrm>
            <a:off x="6938397" y="2719070"/>
            <a:ext cx="1954083" cy="1264065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超市信息系统</a:t>
            </a:r>
            <a:endParaRPr lang="zh-CN" altLang="zh-CN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8397" y="4258519"/>
            <a:ext cx="1954083" cy="470571"/>
          </a:xfrm>
          <a:prstGeom prst="rect">
            <a:avLst/>
          </a:prstGeom>
          <a:solidFill>
            <a:srgbClr val="DE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第八组</a:t>
            </a:r>
          </a:p>
        </p:txBody>
      </p:sp>
      <p:sp>
        <p:nvSpPr>
          <p:cNvPr id="20" name="矩形 19"/>
          <p:cNvSpPr/>
          <p:nvPr/>
        </p:nvSpPr>
        <p:spPr>
          <a:xfrm>
            <a:off x="6938397" y="4831867"/>
            <a:ext cx="1954083" cy="1446409"/>
          </a:xfrm>
          <a:prstGeom prst="rect">
            <a:avLst/>
          </a:prstGeom>
          <a:solidFill>
            <a:srgbClr val="6DA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公交乘车系统</a:t>
            </a:r>
            <a:endParaRPr lang="zh-CN" altLang="zh-CN" b="1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3581" y="1156535"/>
            <a:ext cx="7276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rgbClr val="466E8C"/>
                </a:solidFill>
                <a:cs typeface="+mn-ea"/>
                <a:sym typeface="+mn-lt"/>
              </a:rPr>
              <a:t>合作探究：体验信息系统功能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625510" y="1365137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B333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kpndnfm">
      <a:majorFont>
        <a:latin typeface="KaiTi_GB2312"/>
        <a:ea typeface="KaiTi_GB2312"/>
        <a:cs typeface=""/>
      </a:majorFont>
      <a:minorFont>
        <a:latin typeface="KaiTi_GB2312"/>
        <a:ea typeface="KaiTi_GB2312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259</Words>
  <Application>Microsoft Office PowerPoint</Application>
  <PresentationFormat>全屏显示(4:3)</PresentationFormat>
  <Paragraphs>97</Paragraphs>
  <Slides>11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135</cp:revision>
  <dcterms:created xsi:type="dcterms:W3CDTF">2019-04-15T01:46:00Z</dcterms:created>
  <dcterms:modified xsi:type="dcterms:W3CDTF">2019-08-27T06:04:17Z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